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B"/>
    <a:srgbClr val="008F39"/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816" y="72"/>
      </p:cViewPr>
      <p:guideLst>
        <p:guide orient="horz" pos="413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7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5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6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otova_eo@pfur.ru" TargetMode="External"/><Relationship Id="rId5" Type="http://schemas.openxmlformats.org/officeDocument/2006/relationships/hyperlink" Target="mailto:kobalava-zhd@rudn.ru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otova_eo@pfur.ru" TargetMode="External"/><Relationship Id="rId5" Type="http://schemas.openxmlformats.org/officeDocument/2006/relationships/hyperlink" Target="mailto:kobalava-zhd@rudn.ru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se.rudn.ru/local/crw/index.php?cid=3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"/>
          <a:stretch/>
        </p:blipFill>
        <p:spPr>
          <a:xfrm>
            <a:off x="0" y="0"/>
            <a:ext cx="9167548" cy="5221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3" y="1112651"/>
            <a:ext cx="9167545" cy="4109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7917" y="3155430"/>
            <a:ext cx="8336080" cy="1945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kern="0" dirty="0">
                <a:solidFill>
                  <a:srgbClr val="005A9B"/>
                </a:solidFill>
                <a:latin typeface="Arial Narrow" panose="020B0606020202030204" pitchFamily="34" charset="0"/>
                <a:cs typeface="Trebuchet MS"/>
              </a:rPr>
              <a:t>ПРИЕМ В АСПИРАНТУРУ</a:t>
            </a:r>
          </a:p>
          <a:p>
            <a:pPr algn="l"/>
            <a:r>
              <a:rPr lang="ru-RU" sz="2400" b="1" kern="0" dirty="0">
                <a:solidFill>
                  <a:srgbClr val="005A9B"/>
                </a:solidFill>
                <a:latin typeface="Arial Narrow" panose="020B0606020202030204" pitchFamily="34" charset="0"/>
                <a:cs typeface="Trebuchet MS"/>
              </a:rPr>
              <a:t>ПО НАПРАВЛЕНИЮ ПОДГОТОВКИ </a:t>
            </a:r>
          </a:p>
          <a:p>
            <a:pPr algn="l"/>
            <a:r>
              <a:rPr lang="ru-RU" sz="2400" b="1" kern="0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3.1 «КЛИНИЧЕСКАЯ МЕДИЦИНА</a:t>
            </a:r>
          </a:p>
          <a:p>
            <a:pPr algn="l"/>
            <a:r>
              <a:rPr lang="ru-RU" sz="2400" b="1" kern="0" dirty="0">
                <a:solidFill>
                  <a:srgbClr val="005A9B"/>
                </a:solidFill>
                <a:latin typeface="Arial Narrow" panose="020B0606020202030204" pitchFamily="34" charset="0"/>
                <a:cs typeface="Trebuchet MS"/>
              </a:rPr>
              <a:t>ПРОФИЛИ: </a:t>
            </a:r>
            <a:r>
              <a:rPr lang="ru-RU" sz="2400" b="1" kern="0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3.1.20 «Кардиология», 3.1.18 «Внутренние болезни»</a:t>
            </a:r>
            <a:endParaRPr lang="en-US" sz="2400" b="1" kern="0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" y="94237"/>
            <a:ext cx="2392868" cy="4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10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 descr="cover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7" y="1387672"/>
            <a:ext cx="8250326" cy="2671175"/>
          </a:xfrm>
          <a:prstGeom prst="rect">
            <a:avLst/>
          </a:prstGeom>
        </p:spPr>
      </p:pic>
      <p:pic>
        <p:nvPicPr>
          <p:cNvPr id="10" name="Picture 9" descr="glo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12396" r="26128" b="12396"/>
          <a:stretch/>
        </p:blipFill>
        <p:spPr>
          <a:xfrm>
            <a:off x="2911793" y="1508680"/>
            <a:ext cx="3320414" cy="2942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16307" y="553351"/>
            <a:ext cx="6460415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Спасибо за внимание! 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Ждем к нам в Аспирантуру!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891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9862" y="1327990"/>
            <a:ext cx="5963960" cy="381550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Цель: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Подготовка высококвалифицированных научных и научно-педагогических кадров клинического профиля для науки, образования, практики, формирование и развитие их компетенций в соответствии с профессиональной деятельностью, к которой готовятся выпускники, освоившие программу аспирантуры по профилю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Кардиология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области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научно-исследовательской деятельности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исследования в области организационно-управленческой и информационно-просветительской клинической деятельности;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области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преподавательской деятельности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образовательным программам высшего образования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Кардиология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Программа нацелена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подготовку высококвалифицированных научных и научно-педагогических кадров по профилю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Кардиология;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Выпускники,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успешно освоившие программу завершают обучение созданием итогового оригинального научного исследования, вносящего вклад в создание, расширение и развитие научного знания.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Длительность обучения: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года.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Руководитель: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д.м.н., профессор, чл.-корр. РАН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Кобалава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Ж.Д.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Кафедра: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Внутренних болезней с курсом кардиологии и функциональной диагностики им. академика В.С. Моисеева.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Контакты: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hlinkClick r:id="rId5"/>
              </a:rPr>
              <a:t>kobalava-zhd@rudn.ru</a:t>
            </a:r>
            <a:r>
              <a:rPr lang="ru-RU" dirty="0"/>
              <a:t>, </a:t>
            </a:r>
            <a:r>
              <a:rPr lang="en-US" dirty="0">
                <a:hlinkClick r:id="rId6"/>
              </a:rPr>
              <a:t>kotova_eo@pfur.ru</a:t>
            </a:r>
            <a:r>
              <a:rPr lang="en-US" dirty="0"/>
              <a:t> 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Программы Аспирантуры: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3.1.20 Кардиология (очная форма)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056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9862" y="1327990"/>
            <a:ext cx="5963960" cy="381550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Цель: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Подготовка высококвалифицированных научных и научно-педагогических кадров клинического профиля для науки, образования, практики, формирование и развитие их компетенций в соответствии с профессиональной деятельностью, к которой готовятся выпускники, освоившие программу аспирантуры по профилю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Внутренние болезни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области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научно-исследовательской деятельности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– исследования в области организационно-управленческой и информационно-просветительской клинической деятельности;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области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преподавательской деятельности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образовательным программам высшего образования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Внутренние болезни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Программа нацелена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подготовку высококвалифицированных научных и научно-педагогических кадров по профилю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Внутренние болезни;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Выпускники,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успешно освоившие программу завершают обучение созданием итогового оригинального научного исследования, вносящего вклад в создание, расширение и развитие научного знания.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Длительность обучения: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года.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Руководитель: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д.м.н., профессор, чл.-корр. РАН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Кобалава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Ж.Д.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Кафедра: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Внутренних болезней с курсом кардиологии и функциональной диагностики им. академика В.С. Моисеева.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Контакты: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hlinkClick r:id="rId5"/>
              </a:rPr>
              <a:t>kobalava-zhd@rudn.ru</a:t>
            </a:r>
            <a:r>
              <a:rPr lang="ru-RU" dirty="0"/>
              <a:t>, </a:t>
            </a:r>
            <a:r>
              <a:rPr lang="en-US" dirty="0">
                <a:hlinkClick r:id="rId6"/>
              </a:rPr>
              <a:t>kotova_eo@pfur.ru</a:t>
            </a:r>
            <a:r>
              <a:rPr lang="en-US" dirty="0"/>
              <a:t> 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Программы Аспирантуры: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3.1.18 Внутренние болезни (очная форма)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494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Аспирантура: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Приоритетные научные направления работы кафедры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4AEC596-7045-4B8D-B11A-4C43AF40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63" y="1450355"/>
            <a:ext cx="6601524" cy="338748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Артериальная гипертензия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Сердечная недостаточность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Сахарный диабет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Инфекционный эндокардит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Нефрология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Гепатология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Пульмонология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Аритмология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Кардиренальная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медицина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Персонализированная медицина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7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-16698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Аспирантура: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Приоритетные научные направления работы кафедры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4543D39-A673-4915-B647-1F5DAC3D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43" y="1327990"/>
            <a:ext cx="4855664" cy="3285157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Коллектив кафедры внутренних болезней с курсом кардиологии и функциональной диагностики имени акад. В.С. Моисеева длительное время является участником основных международных многоцентровых исследований в области кардиологии и эндокринологии, таких как </a:t>
            </a:r>
            <a:r>
              <a:rPr lang="ru-RU" sz="1600" b="1" u="sng" dirty="0" err="1">
                <a:solidFill>
                  <a:srgbClr val="005A9B"/>
                </a:solidFill>
                <a:latin typeface="Arial Narrow" panose="020B0606020202030204" pitchFamily="34" charset="0"/>
              </a:rPr>
              <a:t>Syst-Eur</a:t>
            </a:r>
            <a:r>
              <a:rPr lang="ru-RU" sz="1600" b="1" u="sng" dirty="0">
                <a:solidFill>
                  <a:srgbClr val="005A9B"/>
                </a:solidFill>
                <a:latin typeface="Arial Narrow" panose="020B0606020202030204" pitchFamily="34" charset="0"/>
              </a:rPr>
              <a:t>, VALUE, HYVET, ADVANCE, ROADMAP, NAVIGATOR, VALUE, RELAX-HF, PARALAX, PARADISE, PARAGON, европейский регистр EURO-ENDO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другие, результаты которых публикуются в высоко рейтинговых журналах.</a:t>
            </a:r>
          </a:p>
          <a:p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Аспирантура: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Вступительные испытания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4543D39-A673-4915-B647-1F5DAC3D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90" y="1841645"/>
            <a:ext cx="4742199" cy="2049871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Вступительные испытания по специальной дисциплине при приеме на обучение по программам подготовки научно-педагогических кадров в аспирантуре на направление 3.1.20 «Кардиология» и 3.1.18 «Внутренние болезни» проводятся в форме письменного экзамена. </a:t>
            </a:r>
          </a:p>
          <a:p>
            <a:pPr algn="just"/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Программы Аспирантуры: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Вступительные испытания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4543D39-A673-4915-B647-1F5DAC3D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43" y="1327990"/>
            <a:ext cx="6177206" cy="32851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Экзаменационный билет содержит четыре вопроса, на которые необходимо дать письменный ответ.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Первый вопрос посвящен синдромам в кардиологии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Второй и третий вопросы - отдельным нозологиям, с подробным описанием этиологии заболевания, его классификации, клинических проявлений, диагностики и дифференциальной диагностики, тактики лечения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Четвертый вопрос – методам диагностики в Кардиологии.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своей письменной работе поступающий обязан проявить не только само знание основ Кардиологии, но и умение логично изложить материал, способность квалифицированно анализировать современные проблемы в Кардиологии.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Ответ на каждый вопрос оценивается в 25 баллов. Общая оценка дается по 100 бальной системе.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выполнение экзаменационной работы отводится 60 минут.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Программы Аспирантуры: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Вступительные испытания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4543D39-A673-4915-B647-1F5DAC3D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43" y="1327990"/>
            <a:ext cx="4497678" cy="3285157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Экзаменационная работа оценивается по 100 бальной системе. 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Ответ на каждый вопрос оценивается в 25 баллов. </a:t>
            </a:r>
          </a:p>
          <a:p>
            <a:pPr algn="just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Вопросы для экзаменационной работы размещены на сайте: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hlinkClick r:id="rId6"/>
              </a:rPr>
              <a:t>https://esse.rudn.ru/local/crw/index.php?cid=33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Аспирантура-Медицинский институт-Клиническая медицина- Выбираем профиль: Кардиология или Внутренние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14621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2" t="78567"/>
          <a:stretch/>
        </p:blipFill>
        <p:spPr>
          <a:xfrm>
            <a:off x="5301899" y="4024386"/>
            <a:ext cx="3842101" cy="11024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9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26252" y="245340"/>
            <a:ext cx="631774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D62B2"/>
                </a:solidFill>
                <a:latin typeface="Arial Narrow" panose="020B0606020202030204" pitchFamily="34" charset="0"/>
                <a:cs typeface="Trebuchet MS"/>
              </a:rPr>
              <a:t>Программы Аспирантуры: </a:t>
            </a:r>
          </a:p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Trebuchet MS"/>
              </a:rPr>
              <a:t>Вступительные испытания 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4543D39-A673-4915-B647-1F5DAC3D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43" y="1470541"/>
            <a:ext cx="5529784" cy="2978196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Примеры билетов экзаменационного испытания: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 № 1</a:t>
            </a:r>
            <a:endParaRPr lang="ru-RU" sz="14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Первичная профилактика атеросклеротических сердечно-сосудистых заболеваний. Стратификация по риску развития сердечно-сосудистых заболеваний (система </a:t>
            </a:r>
            <a:r>
              <a:rPr lang="en-US" sz="14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SCORE</a:t>
            </a:r>
            <a:r>
              <a:rPr lang="ru-RU" sz="14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)</a:t>
            </a:r>
            <a:endParaRPr lang="ru-RU" sz="1400" kern="1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Ревматическая болезнь сердца. Стеноз левого атриовентрикулярного отверстия. Диагностика, клиническая картина. Причины. Лечение</a:t>
            </a:r>
            <a:endParaRPr lang="ru-RU" sz="1400" kern="1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Дилатационная</a:t>
            </a:r>
            <a:r>
              <a:rPr lang="ru-RU" sz="14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 кардиомиопатия. Этиология, клинические проявления. Диагностика и дифференциальная диагностика. Лечение. Прогноз. </a:t>
            </a:r>
            <a:endParaRPr lang="ru-RU" sz="1400" kern="1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  <a:ea typeface="Andale Sans UI"/>
                <a:cs typeface="Times New Roman" panose="02020603050405020304" pitchFamily="18" charset="0"/>
              </a:rPr>
              <a:t>Амбулаторные методы регистрации артериального давления. Суточное мониторирование артериального давления. Методика, показания, интерпретация.</a:t>
            </a:r>
            <a:endParaRPr lang="ru-RU" sz="1400" kern="1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2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788</Words>
  <Application>Microsoft Office PowerPoint</Application>
  <PresentationFormat>Экран (16:9)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Котова Елизавета Олеговна</cp:lastModifiedBy>
  <cp:revision>29</cp:revision>
  <dcterms:created xsi:type="dcterms:W3CDTF">2017-01-25T11:18:17Z</dcterms:created>
  <dcterms:modified xsi:type="dcterms:W3CDTF">2022-04-20T05:52:39Z</dcterms:modified>
</cp:coreProperties>
</file>